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Anton" pitchFamily="2" charset="0"/>
      <p:regular r:id="rId17"/>
    </p:embeddedFont>
    <p:embeddedFont>
      <p:font typeface="Montserrat Bold" panose="020B0604020202020204" charset="0"/>
      <p:regular r:id="rId18"/>
    </p:embeddedFont>
    <p:embeddedFont>
      <p:font typeface="Open Sans" panose="020B0606030504020204" pitchFamily="34" charset="0"/>
      <p:regular r:id="rId19"/>
    </p:embeddedFont>
    <p:embeddedFont>
      <p:font typeface="Open Sans Bold" panose="020B0806030504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63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MED ABDULLAH ALNAIM" userId="18939940-67f3-4dad-b905-815f365fd069" providerId="ADAL" clId="{3A9499FC-683B-4269-B36B-CFB7C7EB206C}"/>
    <pc:docChg chg="undo custSel modSld">
      <pc:chgData name="MOHAMMED ABDULLAH ALNAIM" userId="18939940-67f3-4dad-b905-815f365fd069" providerId="ADAL" clId="{3A9499FC-683B-4269-B36B-CFB7C7EB206C}" dt="2024-11-25T12:48:37.793" v="25" actId="20577"/>
      <pc:docMkLst>
        <pc:docMk/>
      </pc:docMkLst>
      <pc:sldChg chg="modSp mod">
        <pc:chgData name="MOHAMMED ABDULLAH ALNAIM" userId="18939940-67f3-4dad-b905-815f365fd069" providerId="ADAL" clId="{3A9499FC-683B-4269-B36B-CFB7C7EB206C}" dt="2024-11-25T12:48:37.793" v="25" actId="20577"/>
        <pc:sldMkLst>
          <pc:docMk/>
          <pc:sldMk cId="0" sldId="257"/>
        </pc:sldMkLst>
        <pc:spChg chg="mod">
          <ac:chgData name="MOHAMMED ABDULLAH ALNAIM" userId="18939940-67f3-4dad-b905-815f365fd069" providerId="ADAL" clId="{3A9499FC-683B-4269-B36B-CFB7C7EB206C}" dt="2024-11-25T12:48:37.793" v="25" actId="20577"/>
          <ac:spMkLst>
            <pc:docMk/>
            <pc:sldMk cId="0" sldId="257"/>
            <ac:spMk id="20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333" b="-9333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-99849" y="1286631"/>
            <a:ext cx="17784260" cy="6286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4791"/>
              </a:lnSpc>
            </a:pPr>
            <a:r>
              <a:rPr lang="en-US" sz="20659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ICS474 PRESENTATION ​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531883" y="7835358"/>
            <a:ext cx="10893293" cy="1948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7"/>
              </a:lnSpc>
            </a:pPr>
            <a:r>
              <a:rPr lang="en-US" sz="2797" b="1" spc="17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Mohammed Alnaim​</a:t>
            </a:r>
          </a:p>
          <a:p>
            <a:pPr algn="l">
              <a:lnSpc>
                <a:spcPts val="3917"/>
              </a:lnSpc>
            </a:pPr>
            <a:r>
              <a:rPr lang="en-US" sz="2797" b="1" spc="17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Yasser Abdulaal ​</a:t>
            </a:r>
          </a:p>
          <a:p>
            <a:pPr algn="l">
              <a:lnSpc>
                <a:spcPts val="3917"/>
              </a:lnSpc>
            </a:pPr>
            <a:r>
              <a:rPr lang="en-US" sz="2797" b="1" spc="179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Malik Alharbi ​</a:t>
            </a:r>
          </a:p>
          <a:p>
            <a:pPr algn="l">
              <a:lnSpc>
                <a:spcPts val="3917"/>
              </a:lnSpc>
            </a:pPr>
            <a:endParaRPr lang="en-US" sz="2797" b="1" spc="179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6241813" y="8802151"/>
            <a:ext cx="3086100" cy="308610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6241813" y="8440825"/>
            <a:ext cx="1191540" cy="1191540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828916" y="9058516"/>
            <a:ext cx="399568" cy="399568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6241813" y="1882401"/>
            <a:ext cx="712885" cy="712885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837583" y="1599948"/>
            <a:ext cx="399568" cy="39956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39249" y="4866159"/>
            <a:ext cx="389240" cy="3892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935019" y="338154"/>
            <a:ext cx="14237963" cy="286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DATA SPLITTING, MODEL TRAINING, AND EVALUATION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35019" y="4840951"/>
            <a:ext cx="5816869" cy="843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29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Data Splitting:</a:t>
            </a:r>
          </a:p>
          <a:p>
            <a:pPr algn="l">
              <a:lnSpc>
                <a:spcPts val="3401"/>
              </a:lnSpc>
            </a:pPr>
            <a:endParaRPr lang="en-US" sz="2429" b="1" spc="155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9561986" y="7056730"/>
            <a:ext cx="389240" cy="38924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095635" y="7031522"/>
            <a:ext cx="6812247" cy="41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Outcome: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339249" y="7056730"/>
            <a:ext cx="389240" cy="38924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935019" y="7031522"/>
            <a:ext cx="6280814" cy="41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Modeling:</a:t>
            </a:r>
          </a:p>
        </p:txBody>
      </p:sp>
      <p:grpSp>
        <p:nvGrpSpPr>
          <p:cNvPr id="21" name="Group 21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935019" y="5281010"/>
            <a:ext cx="6681965" cy="766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80% training, 20% testing for robust evaluation.</a:t>
            </a:r>
          </a:p>
          <a:p>
            <a:pPr marL="0" lvl="0" indent="0" algn="l">
              <a:lnSpc>
                <a:spcPts val="3186"/>
              </a:lnSpc>
              <a:spcBef>
                <a:spcPct val="0"/>
              </a:spcBef>
            </a:pPr>
            <a:endParaRPr lang="en-US" sz="1874" b="1">
              <a:solidFill>
                <a:srgbClr val="FFFFFF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935019" y="7508060"/>
            <a:ext cx="6681965" cy="1966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Algorithms: Linear Regression (baseline), Random Forest, Gradient Boosting.</a:t>
            </a:r>
          </a:p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Trained with default parameters, then tuned for better performance.</a:t>
            </a:r>
          </a:p>
          <a:p>
            <a:pPr marL="0" lvl="0" indent="0" algn="ctr">
              <a:lnSpc>
                <a:spcPts val="3186"/>
              </a:lnSpc>
              <a:spcBef>
                <a:spcPct val="0"/>
              </a:spcBef>
            </a:pPr>
            <a:endParaRPr lang="en-US" sz="1874" b="1">
              <a:solidFill>
                <a:srgbClr val="FFFFFF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10019096" y="7534774"/>
            <a:ext cx="6681965" cy="766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86"/>
              </a:lnSpc>
              <a:spcBef>
                <a:spcPct val="0"/>
              </a:spcBef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High R² and low errors indicate strong model performance.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9555354" y="4866159"/>
            <a:ext cx="389240" cy="389240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TextBox 3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33" name="TextBox 33"/>
          <p:cNvSpPr txBox="1"/>
          <p:nvPr/>
        </p:nvSpPr>
        <p:spPr>
          <a:xfrm>
            <a:off x="10161328" y="4829743"/>
            <a:ext cx="6812247" cy="843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Evaluation Metrics:</a:t>
            </a:r>
          </a:p>
          <a:p>
            <a:pPr algn="l">
              <a:lnSpc>
                <a:spcPts val="3406"/>
              </a:lnSpc>
            </a:pPr>
            <a:endParaRPr lang="en-US" sz="2433" b="1" spc="155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sp>
        <p:nvSpPr>
          <p:cNvPr id="34" name="TextBox 34"/>
          <p:cNvSpPr txBox="1"/>
          <p:nvPr/>
        </p:nvSpPr>
        <p:spPr>
          <a:xfrm>
            <a:off x="10155619" y="5281010"/>
            <a:ext cx="6681965" cy="1566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R² Score: Variance explained by the model.</a:t>
            </a:r>
          </a:p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MAE: Average prediction error.</a:t>
            </a:r>
          </a:p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RMSE: Penalizes large errors.</a:t>
            </a:r>
          </a:p>
          <a:p>
            <a:pPr algn="l">
              <a:lnSpc>
                <a:spcPts val="3186"/>
              </a:lnSpc>
            </a:pPr>
            <a:endParaRPr lang="en-US" sz="1874" b="1">
              <a:solidFill>
                <a:srgbClr val="FFFFFF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37330" y="4086245"/>
            <a:ext cx="16721970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MODEL PERFORMANCE AND EVALUATION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241813" y="8802151"/>
            <a:ext cx="3086100" cy="308610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241813" y="8440825"/>
            <a:ext cx="1191540" cy="119154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28916" y="9058516"/>
            <a:ext cx="399568" cy="399568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6402137" y="1525959"/>
            <a:ext cx="712885" cy="712885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37330" y="1277106"/>
            <a:ext cx="16721970" cy="771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MODEL PERFORMANCE AND EVALUATION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241813" y="8802151"/>
            <a:ext cx="3086100" cy="308610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241813" y="8440825"/>
            <a:ext cx="1191540" cy="119154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6402137" y="1525959"/>
            <a:ext cx="712885" cy="712885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85439" y="2761696"/>
            <a:ext cx="389240" cy="389240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>
            <a:off x="380058" y="5510858"/>
            <a:ext cx="389240" cy="389240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4" name="Freeform 24"/>
          <p:cNvSpPr/>
          <p:nvPr/>
        </p:nvSpPr>
        <p:spPr>
          <a:xfrm>
            <a:off x="8226947" y="2784113"/>
            <a:ext cx="7707976" cy="1952092"/>
          </a:xfrm>
          <a:custGeom>
            <a:avLst/>
            <a:gdLst/>
            <a:ahLst/>
            <a:cxnLst/>
            <a:rect l="l" t="t" r="r" b="b"/>
            <a:pathLst>
              <a:path w="7707976" h="1952092">
                <a:moveTo>
                  <a:pt x="0" y="0"/>
                </a:moveTo>
                <a:lnTo>
                  <a:pt x="7707976" y="0"/>
                </a:lnTo>
                <a:lnTo>
                  <a:pt x="7707976" y="1952092"/>
                </a:lnTo>
                <a:lnTo>
                  <a:pt x="0" y="19520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Freeform 25"/>
          <p:cNvSpPr/>
          <p:nvPr/>
        </p:nvSpPr>
        <p:spPr>
          <a:xfrm>
            <a:off x="8226947" y="5607533"/>
            <a:ext cx="9179202" cy="1388354"/>
          </a:xfrm>
          <a:custGeom>
            <a:avLst/>
            <a:gdLst/>
            <a:ahLst/>
            <a:cxnLst/>
            <a:rect l="l" t="t" r="r" b="b"/>
            <a:pathLst>
              <a:path w="9179202" h="1388354">
                <a:moveTo>
                  <a:pt x="0" y="0"/>
                </a:moveTo>
                <a:lnTo>
                  <a:pt x="9179202" y="0"/>
                </a:lnTo>
                <a:lnTo>
                  <a:pt x="9179202" y="1388354"/>
                </a:lnTo>
                <a:lnTo>
                  <a:pt x="0" y="13883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6" name="TextBox 26"/>
          <p:cNvSpPr txBox="1"/>
          <p:nvPr/>
        </p:nvSpPr>
        <p:spPr>
          <a:xfrm>
            <a:off x="781209" y="2736488"/>
            <a:ext cx="5816869" cy="414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29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Initial Results: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781209" y="3176547"/>
            <a:ext cx="6681965" cy="1966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6"/>
              </a:lnSpc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The models—Random Forest, Gradient Boosting, and Linear Regression—showed good initial performance, with Random Forest performing the best with R² of 0.9454.</a:t>
            </a:r>
          </a:p>
          <a:p>
            <a:pPr marL="0" lvl="0" indent="0" algn="l">
              <a:lnSpc>
                <a:spcPts val="3186"/>
              </a:lnSpc>
              <a:spcBef>
                <a:spcPct val="0"/>
              </a:spcBef>
            </a:pPr>
            <a:endParaRPr lang="en-US" sz="1874" b="1">
              <a:solidFill>
                <a:srgbClr val="FFFFFF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975828" y="5485650"/>
            <a:ext cx="5816869" cy="4145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29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Model Improvement: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975828" y="5925708"/>
            <a:ext cx="6681965" cy="1166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6"/>
              </a:lnSpc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Fine-tuning with hyperparameter adjustments improved R² from 0.9454 to 0.9462.</a:t>
            </a:r>
          </a:p>
          <a:p>
            <a:pPr marL="0" lvl="0" indent="0" algn="l">
              <a:lnSpc>
                <a:spcPts val="3186"/>
              </a:lnSpc>
              <a:spcBef>
                <a:spcPct val="0"/>
              </a:spcBef>
            </a:pPr>
            <a:endParaRPr lang="en-US" sz="1874" b="1">
              <a:solidFill>
                <a:srgbClr val="FFFFFF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5724263" y="1135856"/>
            <a:ext cx="997371" cy="99737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2613415" y="1634541"/>
            <a:ext cx="12432452" cy="8361272"/>
          </a:xfrm>
          <a:custGeom>
            <a:avLst/>
            <a:gdLst/>
            <a:ahLst/>
            <a:cxnLst/>
            <a:rect l="l" t="t" r="r" b="b"/>
            <a:pathLst>
              <a:path w="12432452" h="8361272">
                <a:moveTo>
                  <a:pt x="0" y="0"/>
                </a:moveTo>
                <a:lnTo>
                  <a:pt x="12432452" y="0"/>
                </a:lnTo>
                <a:lnTo>
                  <a:pt x="12432452" y="8361272"/>
                </a:lnTo>
                <a:lnTo>
                  <a:pt x="0" y="83612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69" b="-369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4643003" y="195218"/>
            <a:ext cx="9001995" cy="1439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DATA DISTRIBUTION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5724263" y="1135856"/>
            <a:ext cx="997371" cy="99737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2616629" y="1882401"/>
            <a:ext cx="13317082" cy="7690615"/>
          </a:xfrm>
          <a:custGeom>
            <a:avLst/>
            <a:gdLst/>
            <a:ahLst/>
            <a:cxnLst/>
            <a:rect l="l" t="t" r="r" b="b"/>
            <a:pathLst>
              <a:path w="13317082" h="7690615">
                <a:moveTo>
                  <a:pt x="0" y="0"/>
                </a:moveTo>
                <a:lnTo>
                  <a:pt x="13317082" y="0"/>
                </a:lnTo>
                <a:lnTo>
                  <a:pt x="13317082" y="7690615"/>
                </a:lnTo>
                <a:lnTo>
                  <a:pt x="0" y="769061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4643003" y="195218"/>
            <a:ext cx="10094135" cy="1439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FEATURE IMPORTANCE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885863" y="3538238"/>
            <a:ext cx="14516274" cy="3912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866"/>
              </a:lnSpc>
            </a:pPr>
            <a:r>
              <a:rPr lang="en-US" sz="25721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6241813" y="8802151"/>
            <a:ext cx="3086100" cy="308610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6241813" y="8440825"/>
            <a:ext cx="1191540" cy="119154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828916" y="9058516"/>
            <a:ext cx="399568" cy="399568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6402137" y="1525959"/>
            <a:ext cx="712885" cy="712885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551030" y="4349936"/>
            <a:ext cx="11381566" cy="11381566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64467" y="2185400"/>
            <a:ext cx="7072900" cy="707290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3394" r="-23394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9144000" y="7727421"/>
            <a:ext cx="1038609" cy="1038609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932029" y="5143500"/>
            <a:ext cx="402965" cy="389240"/>
            <a:chOff x="0" y="0"/>
            <a:chExt cx="84146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41460" cy="812800"/>
            </a:xfrm>
            <a:custGeom>
              <a:avLst/>
              <a:gdLst/>
              <a:ahLst/>
              <a:cxnLst/>
              <a:rect l="l" t="t" r="r" b="b"/>
              <a:pathLst>
                <a:path w="841460" h="812800">
                  <a:moveTo>
                    <a:pt x="420730" y="0"/>
                  </a:moveTo>
                  <a:cubicBezTo>
                    <a:pt x="188367" y="0"/>
                    <a:pt x="0" y="181951"/>
                    <a:pt x="0" y="406400"/>
                  </a:cubicBezTo>
                  <a:cubicBezTo>
                    <a:pt x="0" y="630849"/>
                    <a:pt x="188367" y="812800"/>
                    <a:pt x="420730" y="812800"/>
                  </a:cubicBezTo>
                  <a:cubicBezTo>
                    <a:pt x="653093" y="812800"/>
                    <a:pt x="841460" y="630849"/>
                    <a:pt x="841460" y="406400"/>
                  </a:cubicBezTo>
                  <a:cubicBezTo>
                    <a:pt x="841460" y="181951"/>
                    <a:pt x="653093" y="0"/>
                    <a:pt x="42073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78887" y="47625"/>
              <a:ext cx="683686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728489" y="1697173"/>
            <a:ext cx="7038635" cy="2869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DATASET OVERVIEW ​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548806" y="5118292"/>
            <a:ext cx="8319130" cy="34562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The soccer dataset contains data from various leagues, players, and matches.</a:t>
            </a:r>
          </a:p>
          <a:p>
            <a:pPr algn="l">
              <a:lnSpc>
                <a:spcPts val="3406"/>
              </a:lnSpc>
            </a:pPr>
            <a:r>
              <a:rPr lang="en-US" sz="2433" b="1" spc="155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​</a:t>
            </a:r>
          </a:p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Has data of 25000+ matches and 10000+ players</a:t>
            </a:r>
          </a:p>
          <a:p>
            <a:pPr algn="l">
              <a:lnSpc>
                <a:spcPts val="3406"/>
              </a:lnSpc>
            </a:pPr>
            <a:r>
              <a:rPr lang="en-US" sz="2433" b="1" spc="155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​</a:t>
            </a:r>
          </a:p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 dirty="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Has a total of 7 tables</a:t>
            </a:r>
          </a:p>
          <a:p>
            <a:pPr algn="l">
              <a:lnSpc>
                <a:spcPts val="3406"/>
              </a:lnSpc>
            </a:pPr>
            <a:endParaRPr lang="en-US" sz="2433" b="1" spc="155" dirty="0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35348" y="-1752872"/>
            <a:ext cx="8891826" cy="889182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837583" y="1599948"/>
            <a:ext cx="399568" cy="39956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998732" y="5673657"/>
            <a:ext cx="389240" cy="38924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0" y="284835"/>
            <a:ext cx="5583442" cy="5583442"/>
          </a:xfrm>
          <a:custGeom>
            <a:avLst/>
            <a:gdLst/>
            <a:ahLst/>
            <a:cxnLst/>
            <a:rect l="l" t="t" r="r" b="b"/>
            <a:pathLst>
              <a:path w="5583442" h="5583442">
                <a:moveTo>
                  <a:pt x="0" y="0"/>
                </a:moveTo>
                <a:lnTo>
                  <a:pt x="5583442" y="0"/>
                </a:lnTo>
                <a:lnTo>
                  <a:pt x="5583442" y="5583442"/>
                </a:lnTo>
                <a:lnTo>
                  <a:pt x="0" y="558344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TextBox 15"/>
          <p:cNvSpPr txBox="1"/>
          <p:nvPr/>
        </p:nvSpPr>
        <p:spPr>
          <a:xfrm>
            <a:off x="9998732" y="2518924"/>
            <a:ext cx="7038635" cy="2869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FEATURE DESCRIPTION​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594502" y="5648449"/>
            <a:ext cx="6442865" cy="47006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Match table, contains data on each match, such as team, player positions​</a:t>
            </a:r>
          </a:p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​</a:t>
            </a:r>
          </a:p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Player table, contains information about individual players. (height, weight, age)​</a:t>
            </a:r>
          </a:p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​</a:t>
            </a:r>
          </a:p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Player_attirubutes table (rating, skills, physical attributes)</a:t>
            </a:r>
          </a:p>
          <a:p>
            <a:pPr algn="l">
              <a:lnSpc>
                <a:spcPts val="3406"/>
              </a:lnSpc>
            </a:pPr>
            <a:endParaRPr lang="en-US" sz="2433" b="1" spc="155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837583" y="1599948"/>
            <a:ext cx="399568" cy="39956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156625" y="4611512"/>
            <a:ext cx="389240" cy="3892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2025019" y="2518924"/>
            <a:ext cx="14237963" cy="1438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STATISTICAL SUMMARY​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752395" y="4586304"/>
            <a:ext cx="5816869" cy="1271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29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Some interesting insights we can get from the dataset From 11 thousand players 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9851283" y="5977707"/>
            <a:ext cx="389240" cy="38924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447053" y="5952498"/>
            <a:ext cx="6812247" cy="1700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Average weight: 76.37 kg ​</a:t>
            </a:r>
          </a:p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Most common weight: 76.2 kg ​</a:t>
            </a:r>
          </a:p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Range: 53 kg to 110 kg</a:t>
            </a:r>
          </a:p>
          <a:p>
            <a:pPr algn="l">
              <a:lnSpc>
                <a:spcPts val="3406"/>
              </a:lnSpc>
            </a:pPr>
            <a:endParaRPr lang="en-US" sz="2433" b="1" spc="155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2156625" y="7115766"/>
            <a:ext cx="389240" cy="38924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2752395" y="7090558"/>
            <a:ext cx="6280814" cy="1700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Average height: 181.87 cm ​</a:t>
            </a:r>
          </a:p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Most common height: 182 cm​</a:t>
            </a:r>
          </a:p>
          <a:p>
            <a:pPr marL="525315" lvl="1" indent="-262658" algn="l">
              <a:lnSpc>
                <a:spcPts val="3406"/>
              </a:lnSpc>
              <a:buFont typeface="Arial"/>
              <a:buChar char="•"/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Range: 157.48 cm to 208.28 cm </a:t>
            </a:r>
          </a:p>
          <a:p>
            <a:pPr algn="l">
              <a:lnSpc>
                <a:spcPts val="3406"/>
              </a:lnSpc>
            </a:pPr>
            <a:endParaRPr lang="en-US" sz="2433" b="1" spc="155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5724263" y="1135856"/>
            <a:ext cx="997371" cy="99737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495827" y="2242015"/>
            <a:ext cx="9301231" cy="6080680"/>
          </a:xfrm>
          <a:custGeom>
            <a:avLst/>
            <a:gdLst/>
            <a:ahLst/>
            <a:cxnLst/>
            <a:rect l="l" t="t" r="r" b="b"/>
            <a:pathLst>
              <a:path w="9301231" h="6080680">
                <a:moveTo>
                  <a:pt x="0" y="0"/>
                </a:moveTo>
                <a:lnTo>
                  <a:pt x="9301231" y="0"/>
                </a:lnTo>
                <a:lnTo>
                  <a:pt x="9301231" y="6080679"/>
                </a:lnTo>
                <a:lnTo>
                  <a:pt x="0" y="60806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11028313" y="2133227"/>
            <a:ext cx="5693321" cy="6635074"/>
          </a:xfrm>
          <a:custGeom>
            <a:avLst/>
            <a:gdLst/>
            <a:ahLst/>
            <a:cxnLst/>
            <a:rect l="l" t="t" r="r" b="b"/>
            <a:pathLst>
              <a:path w="5693321" h="6635074">
                <a:moveTo>
                  <a:pt x="0" y="0"/>
                </a:moveTo>
                <a:lnTo>
                  <a:pt x="5693321" y="0"/>
                </a:lnTo>
                <a:lnTo>
                  <a:pt x="5693321" y="6635074"/>
                </a:lnTo>
                <a:lnTo>
                  <a:pt x="0" y="66350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4643003" y="693972"/>
            <a:ext cx="9001995" cy="143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DATA VISUALIZATION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5724263" y="1135856"/>
            <a:ext cx="997371" cy="997371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362771" y="2257887"/>
            <a:ext cx="8560464" cy="5771226"/>
          </a:xfrm>
          <a:custGeom>
            <a:avLst/>
            <a:gdLst/>
            <a:ahLst/>
            <a:cxnLst/>
            <a:rect l="l" t="t" r="r" b="b"/>
            <a:pathLst>
              <a:path w="8560464" h="5771226">
                <a:moveTo>
                  <a:pt x="0" y="0"/>
                </a:moveTo>
                <a:lnTo>
                  <a:pt x="8560463" y="0"/>
                </a:lnTo>
                <a:lnTo>
                  <a:pt x="8560463" y="5771226"/>
                </a:lnTo>
                <a:lnTo>
                  <a:pt x="0" y="57712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5" name="Freeform 15"/>
          <p:cNvSpPr/>
          <p:nvPr/>
        </p:nvSpPr>
        <p:spPr>
          <a:xfrm>
            <a:off x="9315403" y="2331964"/>
            <a:ext cx="8659190" cy="5697150"/>
          </a:xfrm>
          <a:custGeom>
            <a:avLst/>
            <a:gdLst/>
            <a:ahLst/>
            <a:cxnLst/>
            <a:rect l="l" t="t" r="r" b="b"/>
            <a:pathLst>
              <a:path w="8659190" h="5697150">
                <a:moveTo>
                  <a:pt x="0" y="0"/>
                </a:moveTo>
                <a:lnTo>
                  <a:pt x="8659189" y="0"/>
                </a:lnTo>
                <a:lnTo>
                  <a:pt x="8659189" y="5697149"/>
                </a:lnTo>
                <a:lnTo>
                  <a:pt x="0" y="56971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extBox 16"/>
          <p:cNvSpPr txBox="1"/>
          <p:nvPr/>
        </p:nvSpPr>
        <p:spPr>
          <a:xfrm>
            <a:off x="4643003" y="693972"/>
            <a:ext cx="9001995" cy="14392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DATA VISUALIZATION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7383173" y="181804"/>
            <a:ext cx="10904827" cy="9923393"/>
          </a:xfrm>
          <a:custGeom>
            <a:avLst/>
            <a:gdLst/>
            <a:ahLst/>
            <a:cxnLst/>
            <a:rect l="l" t="t" r="r" b="b"/>
            <a:pathLst>
              <a:path w="10904827" h="9923393">
                <a:moveTo>
                  <a:pt x="0" y="0"/>
                </a:moveTo>
                <a:lnTo>
                  <a:pt x="10904827" y="0"/>
                </a:lnTo>
                <a:lnTo>
                  <a:pt x="10904827" y="9923392"/>
                </a:lnTo>
                <a:lnTo>
                  <a:pt x="0" y="99233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319570" y="4657663"/>
            <a:ext cx="7063603" cy="971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662"/>
              </a:lnSpc>
            </a:pPr>
            <a:r>
              <a:rPr lang="en-US" sz="6385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CORRELATION MATRIX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837583" y="1599948"/>
            <a:ext cx="399568" cy="39956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39249" y="5143500"/>
            <a:ext cx="389240" cy="3892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935019" y="338154"/>
            <a:ext cx="14237963" cy="429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HANDLING MISSING DATA AND ENCODING CATEGORICAL VARIABLES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35019" y="5118292"/>
            <a:ext cx="5816869" cy="843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29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Handling Missing Data:</a:t>
            </a:r>
          </a:p>
          <a:p>
            <a:pPr algn="l">
              <a:lnSpc>
                <a:spcPts val="3401"/>
              </a:lnSpc>
            </a:pPr>
            <a:endParaRPr lang="en-US" sz="2429" b="1" spc="155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9033907" y="6195450"/>
            <a:ext cx="389240" cy="38924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629677" y="6170241"/>
            <a:ext cx="6812247" cy="41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Outcome: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339249" y="7333509"/>
            <a:ext cx="389240" cy="38924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935019" y="7308301"/>
            <a:ext cx="6280814" cy="843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Encoding Categorical Variables:</a:t>
            </a:r>
          </a:p>
          <a:p>
            <a:pPr algn="l">
              <a:lnSpc>
                <a:spcPts val="3406"/>
              </a:lnSpc>
            </a:pPr>
            <a:endParaRPr lang="en-US" sz="2433" b="1" spc="155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728489" y="5569160"/>
            <a:ext cx="6681965" cy="1966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Mode imputation for categorical (e.g., preferred_foot).</a:t>
            </a:r>
          </a:p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Mean imputation for numerical (e.g., player statistics).</a:t>
            </a:r>
          </a:p>
          <a:p>
            <a:pPr algn="ctr">
              <a:lnSpc>
                <a:spcPts val="3186"/>
              </a:lnSpc>
            </a:pPr>
            <a:endParaRPr lang="en-US" sz="1874" b="1">
              <a:solidFill>
                <a:srgbClr val="FFFFFF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935019" y="7784840"/>
            <a:ext cx="6681965" cy="1966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One-Hot Encoding: For nominal variables like preferred_foot.</a:t>
            </a:r>
          </a:p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Label Encoding: For ordinal variables (attacking_work_rate).</a:t>
            </a:r>
          </a:p>
          <a:p>
            <a:pPr algn="ctr">
              <a:lnSpc>
                <a:spcPts val="3186"/>
              </a:lnSpc>
            </a:pPr>
            <a:endParaRPr lang="en-US" sz="1874" b="1">
              <a:solidFill>
                <a:srgbClr val="FFFFFF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9629677" y="6703711"/>
            <a:ext cx="6681965" cy="1166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6"/>
              </a:lnSpc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Missing values resolved, categorical data ready for modeling.</a:t>
            </a:r>
          </a:p>
          <a:p>
            <a:pPr marL="0" lvl="0" indent="0" algn="l">
              <a:lnSpc>
                <a:spcPts val="3186"/>
              </a:lnSpc>
              <a:spcBef>
                <a:spcPct val="0"/>
              </a:spcBef>
            </a:pPr>
            <a:endParaRPr lang="en-US" sz="1874" b="1">
              <a:solidFill>
                <a:srgbClr val="FFFFFF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222949" y="8925787"/>
            <a:ext cx="3086100" cy="308610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6837583" y="1599948"/>
            <a:ext cx="399568" cy="399568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39249" y="4154707"/>
            <a:ext cx="389240" cy="389240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935019" y="338154"/>
            <a:ext cx="14237963" cy="2867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SCALING AND CHOOSING IMPORTANT FEATURES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935019" y="4129499"/>
            <a:ext cx="5816869" cy="843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1"/>
              </a:lnSpc>
            </a:pPr>
            <a:r>
              <a:rPr lang="en-US" sz="2429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Feature Scaling:</a:t>
            </a:r>
          </a:p>
          <a:p>
            <a:pPr algn="l">
              <a:lnSpc>
                <a:spcPts val="3401"/>
              </a:lnSpc>
            </a:pPr>
            <a:endParaRPr lang="en-US" sz="2429" b="1" spc="155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13" name="Group 13"/>
          <p:cNvGrpSpPr/>
          <p:nvPr/>
        </p:nvGrpSpPr>
        <p:grpSpPr>
          <a:xfrm>
            <a:off x="9033907" y="5206657"/>
            <a:ext cx="389240" cy="38924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9629677" y="5181448"/>
            <a:ext cx="6812247" cy="4144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Outcome: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1339249" y="6344716"/>
            <a:ext cx="389240" cy="389240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1935019" y="6319508"/>
            <a:ext cx="6280814" cy="843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b="1" spc="155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Feature Selection:</a:t>
            </a:r>
          </a:p>
          <a:p>
            <a:pPr algn="l">
              <a:lnSpc>
                <a:spcPts val="3406"/>
              </a:lnSpc>
            </a:pPr>
            <a:endParaRPr lang="en-US" sz="2433" b="1" spc="155">
              <a:solidFill>
                <a:srgbClr val="FFFFFF"/>
              </a:solidFill>
              <a:latin typeface="Montserrat Bold"/>
              <a:ea typeface="Montserrat Bold"/>
              <a:cs typeface="Montserrat Bold"/>
              <a:sym typeface="Montserrat Bold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-1357611" y="-1286368"/>
            <a:ext cx="3086100" cy="3086100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43479" y="690861"/>
            <a:ext cx="1191540" cy="1191540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TextBox 2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799"/>
                </a:lnSpc>
              </a:pPr>
              <a:endParaRPr/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935019" y="4569557"/>
            <a:ext cx="6681965" cy="19669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Standardization (mean = 0, std = 1) for gradient-based models.</a:t>
            </a:r>
          </a:p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M</a:t>
            </a: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in-Max Scaling for distance-sensitive models (e.g., KNN).</a:t>
            </a:r>
          </a:p>
          <a:p>
            <a:pPr marL="0" lvl="0" indent="0" algn="l">
              <a:lnSpc>
                <a:spcPts val="3186"/>
              </a:lnSpc>
              <a:spcBef>
                <a:spcPct val="0"/>
              </a:spcBef>
            </a:pPr>
            <a:endParaRPr lang="en-US" sz="1874" b="1">
              <a:solidFill>
                <a:srgbClr val="FFFFFF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935019" y="6796047"/>
            <a:ext cx="6681965" cy="2367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Techniques: Correlation analysis, Random Forest feature importance.</a:t>
            </a:r>
          </a:p>
          <a:p>
            <a:pPr marL="404673" lvl="1" indent="-202337" algn="l">
              <a:lnSpc>
                <a:spcPts val="3186"/>
              </a:lnSpc>
              <a:buFont typeface="Arial"/>
              <a:buChar char="•"/>
            </a:pPr>
            <a:r>
              <a:rPr lang="en-US" sz="1874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S</a:t>
            </a: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elected Features: Overall rating, Key Skills (crossing, finishing, short_passing), Goalkeeping Attributes, and defensive skills.</a:t>
            </a:r>
          </a:p>
          <a:p>
            <a:pPr marL="0" lvl="0" indent="0" algn="ctr">
              <a:lnSpc>
                <a:spcPts val="3186"/>
              </a:lnSpc>
              <a:spcBef>
                <a:spcPct val="0"/>
              </a:spcBef>
            </a:pPr>
            <a:endParaRPr lang="en-US" sz="1874" b="1">
              <a:solidFill>
                <a:srgbClr val="FFFFFF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9629677" y="5714918"/>
            <a:ext cx="6681965" cy="11668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86"/>
              </a:lnSpc>
            </a:pPr>
            <a:r>
              <a:rPr lang="en-US" sz="1874" b="1">
                <a:solidFill>
                  <a:srgbClr val="FFFFFF">
                    <a:alpha val="80000"/>
                  </a:srgbClr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Focus on impactful features, reducing complexity and overfitting.</a:t>
            </a:r>
          </a:p>
          <a:p>
            <a:pPr marL="0" lvl="0" indent="0" algn="l">
              <a:lnSpc>
                <a:spcPts val="3186"/>
              </a:lnSpc>
              <a:spcBef>
                <a:spcPct val="0"/>
              </a:spcBef>
            </a:pPr>
            <a:endParaRPr lang="en-US" sz="1874" b="1">
              <a:solidFill>
                <a:srgbClr val="FFFFFF">
                  <a:alpha val="80000"/>
                </a:srgbClr>
              </a:solidFill>
              <a:latin typeface="Open Sans Bold"/>
              <a:ea typeface="Open Sans Bold"/>
              <a:cs typeface="Open Sans Bold"/>
              <a:sym typeface="Open Sans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462</Words>
  <Application>Microsoft Office PowerPoint</Application>
  <PresentationFormat>Custom</PresentationFormat>
  <Paragraphs>66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Anton</vt:lpstr>
      <vt:lpstr>Open Sans Bold</vt:lpstr>
      <vt:lpstr>Montserrat Bold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474</dc:title>
  <cp:lastModifiedBy>MOHAMMED ABDULLAH ALNAIM</cp:lastModifiedBy>
  <cp:revision>1</cp:revision>
  <dcterms:created xsi:type="dcterms:W3CDTF">2006-08-16T00:00:00Z</dcterms:created>
  <dcterms:modified xsi:type="dcterms:W3CDTF">2024-11-25T12:48:39Z</dcterms:modified>
  <dc:identifier>DAGXZ1Po7nI</dc:identifier>
</cp:coreProperties>
</file>

<file path=docProps/thumbnail.jpeg>
</file>